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986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88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844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024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733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408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215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22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45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81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78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CA20-6801-4FD7-B991-FF998C5AF052}" type="datetimeFigureOut">
              <a:rPr lang="en-NZ" smtClean="0"/>
              <a:t>10/06/2019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ECFF-8991-4160-B932-9970DB3F2E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191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619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NZ" dirty="0">
                <a:latin typeface="Chaparral Pro"/>
              </a:rPr>
              <a:t>Adding conjunctions to sentences to build complex sentences </a:t>
            </a:r>
          </a:p>
        </p:txBody>
      </p:sp>
      <p:pic>
        <p:nvPicPr>
          <p:cNvPr id="5122" name="Picture 2" descr="C:\Users\louise\Dropbox\The Writing Book\icon stuff\final icons - colour 3 versions\Icon-sentences-v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470" y="184776"/>
            <a:ext cx="1741487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539701" y="294198"/>
            <a:ext cx="1304280" cy="68437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Page 79</a:t>
            </a:r>
          </a:p>
        </p:txBody>
      </p:sp>
      <p:pic>
        <p:nvPicPr>
          <p:cNvPr id="5" name="Picture 4" descr="Macintosh HD:Users:sheenacameron:Desktop:WB-pencilnames-rg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82" y="6393486"/>
            <a:ext cx="3540760" cy="264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04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800" b="1" dirty="0">
                <a:solidFill>
                  <a:srgbClr val="FF0000"/>
                </a:solidFill>
                <a:latin typeface="Chaparral Pro" panose="02060503040505020203" pitchFamily="18" charset="0"/>
              </a:rPr>
              <a:t>Self-check</a:t>
            </a:r>
            <a:r>
              <a:rPr lang="en-NZ" b="1" dirty="0">
                <a:solidFill>
                  <a:srgbClr val="FF0000"/>
                </a:solidFill>
              </a:rPr>
              <a:t> </a:t>
            </a:r>
            <a:r>
              <a:rPr lang="en-NZ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35034" y="1654630"/>
            <a:ext cx="8622218" cy="1713411"/>
            <a:chOff x="111034" y="1654629"/>
            <a:chExt cx="8622218" cy="1713411"/>
          </a:xfrm>
        </p:grpSpPr>
        <p:sp>
          <p:nvSpPr>
            <p:cNvPr id="4" name="Rectangle 3"/>
            <p:cNvSpPr/>
            <p:nvPr/>
          </p:nvSpPr>
          <p:spPr>
            <a:xfrm>
              <a:off x="111034" y="1654629"/>
              <a:ext cx="3018972" cy="132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b="1" dirty="0">
                  <a:solidFill>
                    <a:schemeClr val="tx1"/>
                  </a:solidFill>
                </a:rPr>
                <a:t>Sentence</a:t>
              </a:r>
              <a:r>
                <a:rPr lang="en-NZ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85148" y="1661889"/>
              <a:ext cx="3048104" cy="132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4400" b="1" dirty="0">
                  <a:solidFill>
                    <a:schemeClr val="tx1"/>
                  </a:solidFill>
                </a:rPr>
                <a:t>sentence.</a:t>
              </a:r>
              <a:r>
                <a:rPr lang="en-NZ" dirty="0"/>
                <a:t> </a:t>
              </a:r>
            </a:p>
          </p:txBody>
        </p:sp>
        <p:sp>
          <p:nvSpPr>
            <p:cNvPr id="7" name="Diamond 6"/>
            <p:cNvSpPr/>
            <p:nvPr/>
          </p:nvSpPr>
          <p:spPr>
            <a:xfrm>
              <a:off x="3130006" y="1661889"/>
              <a:ext cx="2447834" cy="1706151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600" b="1" dirty="0">
                  <a:solidFill>
                    <a:schemeClr val="tx1"/>
                  </a:solidFill>
                </a:rPr>
                <a:t>conjunction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81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752" y="2063845"/>
            <a:ext cx="4939048" cy="1361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haparral Pro"/>
                <a:cs typeface="Chaparral Pro"/>
              </a:rPr>
              <a:t>The baby owls waited patiently in the nest. </a:t>
            </a:r>
          </a:p>
          <a:p>
            <a:pPr marL="0" indent="0">
              <a:buNone/>
            </a:pPr>
            <a:endParaRPr lang="en-US" sz="4000" dirty="0">
              <a:latin typeface="Chaparral Pro"/>
              <a:cs typeface="Chaparral Pro"/>
            </a:endParaRPr>
          </a:p>
          <a:p>
            <a:pPr marL="0" indent="0" algn="ctr">
              <a:buNone/>
            </a:pPr>
            <a:endParaRPr lang="en-US" sz="4400" dirty="0">
              <a:latin typeface="Chaparral Pro"/>
              <a:cs typeface="Chaparral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11958" y="72267"/>
            <a:ext cx="6062134" cy="1507064"/>
            <a:chOff x="1387958" y="832128"/>
            <a:chExt cx="6062134" cy="1507064"/>
          </a:xfrm>
        </p:grpSpPr>
        <p:sp>
          <p:nvSpPr>
            <p:cNvPr id="4" name="Rounded Rectangle 3"/>
            <p:cNvSpPr/>
            <p:nvPr/>
          </p:nvSpPr>
          <p:spPr>
            <a:xfrm>
              <a:off x="1387958" y="832128"/>
              <a:ext cx="6062134" cy="1507064"/>
            </a:xfrm>
            <a:prstGeom prst="roundRect">
              <a:avLst/>
            </a:prstGeom>
            <a:solidFill>
              <a:srgbClr val="FF66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alliope MVB Regular"/>
                  <a:cs typeface="Calliope MVB Regular"/>
                </a:rPr>
                <a:t>     We  do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08094" y="1018386"/>
              <a:ext cx="1354661" cy="11345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8228" y="1119984"/>
              <a:ext cx="914391" cy="96520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77879" y="4713668"/>
            <a:ext cx="8682738" cy="1879816"/>
            <a:chOff x="-180975" y="333375"/>
            <a:chExt cx="9361488" cy="2447925"/>
          </a:xfrm>
        </p:grpSpPr>
        <p:sp>
          <p:nvSpPr>
            <p:cNvPr id="10" name="Folded Corner 9"/>
            <p:cNvSpPr/>
            <p:nvPr/>
          </p:nvSpPr>
          <p:spPr>
            <a:xfrm>
              <a:off x="3419475" y="333375"/>
              <a:ext cx="1081088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1400" b="1" dirty="0"/>
                <a:t>although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4570413" y="333375"/>
              <a:ext cx="1081087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000" b="1" dirty="0"/>
                <a:t>when</a:t>
              </a:r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8027988" y="333375"/>
              <a:ext cx="1081087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400" b="1" dirty="0"/>
                <a:t>after</a:t>
              </a:r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6875463" y="333375"/>
              <a:ext cx="1081087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000" b="1" dirty="0"/>
                <a:t>while</a:t>
              </a: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5722938" y="333375"/>
              <a:ext cx="1081087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1500" b="1" dirty="0"/>
                <a:t>because</a:t>
              </a:r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2268538" y="333375"/>
              <a:ext cx="1079500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000" b="1" dirty="0"/>
                <a:t>where</a:t>
              </a:r>
            </a:p>
          </p:txBody>
        </p:sp>
        <p:sp>
          <p:nvSpPr>
            <p:cNvPr id="17" name="Folded Corner 16"/>
            <p:cNvSpPr/>
            <p:nvPr/>
          </p:nvSpPr>
          <p:spPr>
            <a:xfrm>
              <a:off x="2268538" y="1557338"/>
              <a:ext cx="1150937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000" b="1" dirty="0"/>
                <a:t>before</a:t>
              </a:r>
            </a:p>
          </p:txBody>
        </p:sp>
        <p:sp>
          <p:nvSpPr>
            <p:cNvPr id="18" name="Folded Corner 17"/>
            <p:cNvSpPr/>
            <p:nvPr/>
          </p:nvSpPr>
          <p:spPr>
            <a:xfrm>
              <a:off x="3490913" y="1557338"/>
              <a:ext cx="1081087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400" b="1" dirty="0"/>
                <a:t>since</a:t>
              </a:r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4643438" y="1557338"/>
              <a:ext cx="1081087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800" b="1" dirty="0"/>
                <a:t>as</a:t>
              </a:r>
            </a:p>
          </p:txBody>
        </p:sp>
        <p:sp>
          <p:nvSpPr>
            <p:cNvPr id="20" name="Folded Corner 19"/>
            <p:cNvSpPr/>
            <p:nvPr/>
          </p:nvSpPr>
          <p:spPr>
            <a:xfrm>
              <a:off x="5795963" y="1557338"/>
              <a:ext cx="1079500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800" b="1" dirty="0"/>
                <a:t>so that</a:t>
              </a:r>
            </a:p>
          </p:txBody>
        </p:sp>
        <p:sp>
          <p:nvSpPr>
            <p:cNvPr id="21" name="Folded Corner 20"/>
            <p:cNvSpPr/>
            <p:nvPr/>
          </p:nvSpPr>
          <p:spPr>
            <a:xfrm>
              <a:off x="6948488" y="1557338"/>
              <a:ext cx="1081087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1700" b="1" dirty="0"/>
                <a:t>as though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8099425" y="1557338"/>
              <a:ext cx="1081088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400" b="1" dirty="0"/>
                <a:t>until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-180975" y="1628775"/>
              <a:ext cx="2376488" cy="115252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1600" b="1" dirty="0"/>
                <a:t>Conjunctions </a:t>
              </a:r>
            </a:p>
          </p:txBody>
        </p:sp>
      </p:grpSp>
      <p:sp>
        <p:nvSpPr>
          <p:cNvPr id="24" name="Rounded Rectangular Callout 23"/>
          <p:cNvSpPr/>
          <p:nvPr/>
        </p:nvSpPr>
        <p:spPr>
          <a:xfrm>
            <a:off x="5548167" y="3425786"/>
            <a:ext cx="4374011" cy="798485"/>
          </a:xfrm>
          <a:prstGeom prst="wedgeRoundRectCallout">
            <a:avLst>
              <a:gd name="adj1" fmla="val -53221"/>
              <a:gd name="adj2" fmla="val 737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/>
              <a:t>Can you and your partner add a conjunction and tell us more about the owl?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247" y="2063844"/>
            <a:ext cx="3314293" cy="22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7244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Z" sz="4000" b="1" dirty="0">
                <a:solidFill>
                  <a:srgbClr val="FF0000"/>
                </a:solidFill>
                <a:latin typeface="Chaparral Pro" panose="02060503040505020203" pitchFamily="18" charset="0"/>
              </a:rPr>
              <a:t>Self-check: </a:t>
            </a:r>
          </a:p>
          <a:p>
            <a:r>
              <a:rPr lang="en-NZ" sz="4000" dirty="0">
                <a:latin typeface="Chaparral Pro" panose="02060503040505020203" pitchFamily="18" charset="0"/>
              </a:rPr>
              <a:t>Check your sentence makes sense</a:t>
            </a:r>
          </a:p>
          <a:p>
            <a:r>
              <a:rPr lang="en-NZ" sz="4000" dirty="0">
                <a:latin typeface="Chaparral Pro" panose="02060503040505020203" pitchFamily="18" charset="0"/>
              </a:rPr>
              <a:t>Check your punctuation </a:t>
            </a:r>
            <a:r>
              <a:rPr lang="en-NZ" sz="4000" b="1" dirty="0">
                <a:solidFill>
                  <a:srgbClr val="FF0000"/>
                </a:solidFill>
                <a:latin typeface="Chaparral Pro" panose="02060503040505020203" pitchFamily="18" charset="0"/>
              </a:rPr>
              <a:t>A. </a:t>
            </a:r>
          </a:p>
          <a:p>
            <a:pPr marL="0" indent="0">
              <a:buNone/>
            </a:pPr>
            <a:endParaRPr lang="en-NZ" sz="4000" b="1" dirty="0">
              <a:solidFill>
                <a:srgbClr val="FF0000"/>
              </a:solidFill>
              <a:latin typeface="Chaparral Pro" panose="02060503040505020203" pitchFamily="18" charset="0"/>
            </a:endParaRPr>
          </a:p>
          <a:p>
            <a:pPr marL="0" indent="0">
              <a:buNone/>
            </a:pPr>
            <a:r>
              <a:rPr lang="en-NZ" sz="4000" b="1" dirty="0">
                <a:solidFill>
                  <a:srgbClr val="FF0000"/>
                </a:solidFill>
                <a:latin typeface="Chaparral Pro" panose="02060503040505020203" pitchFamily="18" charset="0"/>
              </a:rPr>
              <a:t>Partner-check: </a:t>
            </a:r>
          </a:p>
          <a:p>
            <a:r>
              <a:rPr lang="en-NZ" sz="4000" dirty="0">
                <a:latin typeface="Chaparral Pro" panose="02060503040505020203" pitchFamily="18" charset="0"/>
              </a:rPr>
              <a:t>Read your sentence to another pair</a:t>
            </a:r>
          </a:p>
          <a:p>
            <a:r>
              <a:rPr lang="en-NZ" sz="4000" dirty="0">
                <a:latin typeface="Chaparral Pro" panose="02060503040505020203" pitchFamily="18" charset="0"/>
              </a:rPr>
              <a:t>Find the conjunction </a:t>
            </a:r>
          </a:p>
          <a:p>
            <a:r>
              <a:rPr lang="en-NZ" sz="4000" dirty="0">
                <a:latin typeface="Chaparral Pro" panose="02060503040505020203" pitchFamily="18" charset="0"/>
              </a:rPr>
              <a:t>Tell your partner what new information you learned from the new sentence (clause)</a:t>
            </a:r>
          </a:p>
        </p:txBody>
      </p:sp>
      <p:pic>
        <p:nvPicPr>
          <p:cNvPr id="4" name="Picture 3" descr="Macintosh HD:Users:sheenacameron:Desktop:WB-pencilnames-rg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7" y="6436618"/>
            <a:ext cx="3540760" cy="264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8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ouise\Pictures\Pictures\samples\IMG_094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112520"/>
            <a:ext cx="9144000" cy="57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9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0000"/>
                </a:solidFill>
                <a:latin typeface="Chaparral Pro" panose="02060503040505020203" pitchFamily="18" charset="0"/>
              </a:rPr>
              <a:t>Next steps </a:t>
            </a:r>
            <a:endParaRPr lang="en-NZ" dirty="0">
              <a:latin typeface="Chaparral Pro" panose="020605030405050202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2368" y="1654629"/>
            <a:ext cx="3018972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b="1" dirty="0">
                <a:solidFill>
                  <a:schemeClr val="tx1"/>
                </a:solidFill>
              </a:rPr>
              <a:t>sentence</a:t>
            </a:r>
            <a:r>
              <a:rPr lang="en-NZ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9148" y="1661889"/>
            <a:ext cx="3048104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b="1" dirty="0">
                <a:solidFill>
                  <a:schemeClr val="tx1"/>
                </a:solidFill>
              </a:rPr>
              <a:t>sentence.</a:t>
            </a:r>
            <a:r>
              <a:rPr lang="en-NZ" dirty="0"/>
              <a:t> </a:t>
            </a:r>
          </a:p>
        </p:txBody>
      </p:sp>
      <p:sp>
        <p:nvSpPr>
          <p:cNvPr id="7" name="Diamond 6"/>
          <p:cNvSpPr/>
          <p:nvPr/>
        </p:nvSpPr>
        <p:spPr>
          <a:xfrm>
            <a:off x="1524000" y="1417639"/>
            <a:ext cx="2447834" cy="1706151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chemeClr val="tx1"/>
                </a:solidFill>
              </a:rPr>
              <a:t>Conjunction</a:t>
            </a:r>
          </a:p>
        </p:txBody>
      </p:sp>
      <p:sp>
        <p:nvSpPr>
          <p:cNvPr id="8" name="Diamond 7"/>
          <p:cNvSpPr/>
          <p:nvPr/>
        </p:nvSpPr>
        <p:spPr>
          <a:xfrm>
            <a:off x="6549896" y="2697252"/>
            <a:ext cx="813430" cy="853075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b="1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3513222" y="3930317"/>
            <a:ext cx="30366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000" dirty="0"/>
              <a:t>the owl sat on the branch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09148" y="3930317"/>
            <a:ext cx="30016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000" dirty="0"/>
              <a:t>she devoured a cricket</a:t>
            </a:r>
            <a:r>
              <a:rPr lang="en-NZ" dirty="0"/>
              <a:t>.</a:t>
            </a:r>
          </a:p>
        </p:txBody>
      </p:sp>
      <p:sp>
        <p:nvSpPr>
          <p:cNvPr id="11" name="Diamond 10"/>
          <p:cNvSpPr/>
          <p:nvPr/>
        </p:nvSpPr>
        <p:spPr>
          <a:xfrm>
            <a:off x="6518392" y="4088554"/>
            <a:ext cx="652428" cy="740121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6600" b="1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5706" y="3938339"/>
            <a:ext cx="12319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000" dirty="0"/>
              <a:t>While</a:t>
            </a:r>
          </a:p>
        </p:txBody>
      </p:sp>
      <p:pic>
        <p:nvPicPr>
          <p:cNvPr id="13" name="Picture 12" descr="Macintosh HD:Users:sheenacameron:Desktop:WB-pencilnames-rg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20" y="6376234"/>
            <a:ext cx="3540760" cy="264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1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>
                <a:solidFill>
                  <a:srgbClr val="FF0000"/>
                </a:solidFill>
                <a:latin typeface="Chaparral Pro" panose="02060503040505020203" pitchFamily="18" charset="0"/>
              </a:rPr>
              <a:t>Compound and complex sentences </a:t>
            </a:r>
            <a:r>
              <a:rPr lang="en-NZ" dirty="0">
                <a:latin typeface="Chaparral Pro" panose="02060503040505020203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172" y="3585055"/>
            <a:ext cx="8229600" cy="1220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b="1" dirty="0">
                <a:latin typeface="Chaparral Pro" panose="02060503040505020203" pitchFamily="18" charset="0"/>
              </a:rPr>
              <a:t>Conjunctions</a:t>
            </a:r>
            <a:r>
              <a:rPr lang="en-NZ" dirty="0">
                <a:latin typeface="Chaparral Pro" panose="02060503040505020203" pitchFamily="18" charset="0"/>
              </a:rPr>
              <a:t> are words that join ideas (think about the word ‘junction’).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5034" y="1654629"/>
            <a:ext cx="3018972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b="1" dirty="0">
                <a:solidFill>
                  <a:schemeClr val="tx1"/>
                </a:solidFill>
              </a:rPr>
              <a:t>Sentence</a:t>
            </a:r>
            <a:r>
              <a:rPr lang="en-NZ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9148" y="1661889"/>
            <a:ext cx="3048104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b="1" dirty="0">
                <a:solidFill>
                  <a:schemeClr val="tx1"/>
                </a:solidFill>
              </a:rPr>
              <a:t>sentence.</a:t>
            </a:r>
            <a:r>
              <a:rPr lang="en-NZ" dirty="0"/>
              <a:t> </a:t>
            </a:r>
          </a:p>
        </p:txBody>
      </p:sp>
      <p:sp>
        <p:nvSpPr>
          <p:cNvPr id="7" name="Diamond 6"/>
          <p:cNvSpPr/>
          <p:nvPr/>
        </p:nvSpPr>
        <p:spPr>
          <a:xfrm>
            <a:off x="4654006" y="1661890"/>
            <a:ext cx="2447834" cy="1706151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chemeClr val="tx1"/>
                </a:solidFill>
              </a:rPr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19815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/>
          <p:cNvSpPr/>
          <p:nvPr/>
        </p:nvSpPr>
        <p:spPr>
          <a:xfrm>
            <a:off x="1687448" y="333376"/>
            <a:ext cx="1079501" cy="10080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and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9480550" y="3476569"/>
            <a:ext cx="1081088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400" b="1" dirty="0">
                <a:latin typeface="Chaparral Pro" panose="02060503040505020203" pitchFamily="18" charset="0"/>
              </a:rPr>
              <a:t>although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85090" y="333376"/>
            <a:ext cx="1079500" cy="10080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but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2045205" y="4918255"/>
            <a:ext cx="1081087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000" b="1" dirty="0">
                <a:latin typeface="Chaparral Pro" panose="02060503040505020203" pitchFamily="18" charset="0"/>
              </a:rPr>
              <a:t>when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9480551" y="4918253"/>
            <a:ext cx="1081087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after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5092758" y="4918255"/>
            <a:ext cx="1081087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000" b="1" dirty="0">
                <a:latin typeface="Chaparral Pro" panose="02060503040505020203" pitchFamily="18" charset="0"/>
              </a:rPr>
              <a:t>while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3579384" y="4918255"/>
            <a:ext cx="1081087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500" b="1" dirty="0">
                <a:latin typeface="Chaparral Pro" panose="02060503040505020203" pitchFamily="18" charset="0"/>
              </a:rPr>
              <a:t>because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8094081" y="3502048"/>
            <a:ext cx="1079500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where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2064545" y="3502048"/>
            <a:ext cx="1150937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000" b="1" dirty="0">
                <a:latin typeface="Chaparral Pro" panose="02060503040505020203" pitchFamily="18" charset="0"/>
              </a:rPr>
              <a:t>before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3598238" y="3502048"/>
            <a:ext cx="1081087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since</a:t>
            </a:r>
          </a:p>
        </p:txBody>
      </p:sp>
      <p:sp>
        <p:nvSpPr>
          <p:cNvPr id="23" name="Folded Corner 22"/>
          <p:cNvSpPr/>
          <p:nvPr/>
        </p:nvSpPr>
        <p:spPr>
          <a:xfrm>
            <a:off x="5086352" y="3502048"/>
            <a:ext cx="1081087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as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6634956" y="3502048"/>
            <a:ext cx="1079500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so that</a:t>
            </a:r>
          </a:p>
        </p:txBody>
      </p:sp>
      <p:sp>
        <p:nvSpPr>
          <p:cNvPr id="25" name="Folded Corner 24"/>
          <p:cNvSpPr/>
          <p:nvPr/>
        </p:nvSpPr>
        <p:spPr>
          <a:xfrm>
            <a:off x="6633370" y="4918253"/>
            <a:ext cx="1081087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700" b="1" dirty="0">
                <a:latin typeface="Chaparral Pro" panose="02060503040505020203" pitchFamily="18" charset="0"/>
              </a:rPr>
              <a:t>as though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8092493" y="4918253"/>
            <a:ext cx="1081088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until</a:t>
            </a:r>
          </a:p>
        </p:txBody>
      </p:sp>
      <p:sp>
        <p:nvSpPr>
          <p:cNvPr id="27" name="Oval 26"/>
          <p:cNvSpPr/>
          <p:nvPr/>
        </p:nvSpPr>
        <p:spPr>
          <a:xfrm>
            <a:off x="1938047" y="1953498"/>
            <a:ext cx="3154710" cy="11525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Conjunctions</a:t>
            </a:r>
            <a:r>
              <a:rPr lang="en-NZ" sz="1600" b="1" dirty="0">
                <a:latin typeface="Chaparral Pro" panose="02060503040505020203" pitchFamily="18" charset="0"/>
              </a:rPr>
              <a:t> 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4107639" y="344107"/>
            <a:ext cx="1079500" cy="10080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or</a:t>
            </a:r>
          </a:p>
        </p:txBody>
      </p:sp>
      <p:sp>
        <p:nvSpPr>
          <p:cNvPr id="4" name="Left Arrow 3"/>
          <p:cNvSpPr/>
          <p:nvPr/>
        </p:nvSpPr>
        <p:spPr>
          <a:xfrm>
            <a:off x="7685824" y="67908"/>
            <a:ext cx="4081630" cy="2264691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latin typeface="Chaparral Pro" panose="02060503040505020203" pitchFamily="18" charset="0"/>
              </a:rPr>
              <a:t>Examples of coordinating conjunctions </a:t>
            </a:r>
            <a:r>
              <a:rPr lang="en-NZ" sz="1600" dirty="0">
                <a:latin typeface="Chaparral Pro" panose="02060503040505020203" pitchFamily="18" charset="0"/>
              </a:rPr>
              <a:t>– these do not make  complex sentences and they usually only go in the middle of a sentence.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1752" y="2292845"/>
            <a:ext cx="519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latin typeface="Chaparral Pro" panose="02060503040505020203" pitchFamily="18" charset="0"/>
              </a:rPr>
              <a:t>Some common conjunctions which build complex sentences (subordinating conjunctions) </a:t>
            </a:r>
          </a:p>
        </p:txBody>
      </p:sp>
      <p:sp>
        <p:nvSpPr>
          <p:cNvPr id="28" name="Folded Corner 27"/>
          <p:cNvSpPr/>
          <p:nvPr/>
        </p:nvSpPr>
        <p:spPr>
          <a:xfrm>
            <a:off x="5278140" y="364529"/>
            <a:ext cx="1079500" cy="10080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so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890025" y="-46339"/>
            <a:ext cx="1285523" cy="617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Page 76</a:t>
            </a:r>
          </a:p>
        </p:txBody>
      </p:sp>
    </p:spTree>
    <p:extLst>
      <p:ext uri="{BB962C8B-B14F-4D97-AF65-F5344CB8AC3E}">
        <p14:creationId xmlns:p14="http://schemas.microsoft.com/office/powerpoint/2010/main" val="175134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0243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8003" y="64691"/>
            <a:ext cx="6062134" cy="1507064"/>
            <a:chOff x="1514003" y="64691"/>
            <a:chExt cx="6062134" cy="1507064"/>
          </a:xfrm>
        </p:grpSpPr>
        <p:sp>
          <p:nvSpPr>
            <p:cNvPr id="4" name="Rounded Rectangle 3"/>
            <p:cNvSpPr/>
            <p:nvPr/>
          </p:nvSpPr>
          <p:spPr>
            <a:xfrm>
              <a:off x="1514003" y="64691"/>
              <a:ext cx="6062134" cy="150706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alliope MVB Regular"/>
                  <a:cs typeface="Calliope MVB Regular"/>
                </a:rPr>
                <a:t>I do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34139" y="289586"/>
              <a:ext cx="1354661" cy="11345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45451" y="370197"/>
              <a:ext cx="914391" cy="96520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67966" y="2060621"/>
            <a:ext cx="468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latin typeface="Chaparral Pro" panose="02060503040505020203" pitchFamily="18" charset="0"/>
              </a:rPr>
              <a:t>The owl peered through the branches.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1" y="1875971"/>
            <a:ext cx="3717471" cy="24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1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8003" y="64691"/>
            <a:ext cx="6062134" cy="1507064"/>
            <a:chOff x="1514003" y="64691"/>
            <a:chExt cx="6062134" cy="1507064"/>
          </a:xfrm>
        </p:grpSpPr>
        <p:sp>
          <p:nvSpPr>
            <p:cNvPr id="4" name="Rounded Rectangle 3"/>
            <p:cNvSpPr/>
            <p:nvPr/>
          </p:nvSpPr>
          <p:spPr>
            <a:xfrm>
              <a:off x="1514003" y="64691"/>
              <a:ext cx="6062134" cy="150706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alliope MVB Regular"/>
                  <a:cs typeface="Calliope MVB Regular"/>
                </a:rPr>
                <a:t>I do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34139" y="289586"/>
              <a:ext cx="1354661" cy="11345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45451" y="370197"/>
              <a:ext cx="914391" cy="96520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67966" y="2060620"/>
            <a:ext cx="4687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latin typeface="Chaparral Pro" panose="02060503040505020203" pitchFamily="18" charset="0"/>
              </a:rPr>
              <a:t>The owl peered through the branches while he searched for prey.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83842" y="4843150"/>
            <a:ext cx="6088587" cy="1120462"/>
          </a:xfrm>
          <a:prstGeom prst="wedgeRoundRectCallout">
            <a:avLst>
              <a:gd name="adj1" fmla="val -31197"/>
              <a:gd name="adj2" fmla="val 1119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800" dirty="0">
                <a:latin typeface="Chaparral Pro" panose="02060503040505020203" pitchFamily="18" charset="0"/>
              </a:rPr>
              <a:t>I can add a conjunction and tell you more about what the owl was doing.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1" y="1875971"/>
            <a:ext cx="3717471" cy="24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/>
          <p:cNvSpPr/>
          <p:nvPr/>
        </p:nvSpPr>
        <p:spPr>
          <a:xfrm>
            <a:off x="1687448" y="333376"/>
            <a:ext cx="1079501" cy="10080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and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9480550" y="3476569"/>
            <a:ext cx="1081088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400" b="1" dirty="0">
                <a:latin typeface="Chaparral Pro" panose="02060503040505020203" pitchFamily="18" charset="0"/>
              </a:rPr>
              <a:t>although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85090" y="333376"/>
            <a:ext cx="1079500" cy="10080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but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2045205" y="4918255"/>
            <a:ext cx="1081087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000" b="1" dirty="0">
                <a:latin typeface="Chaparral Pro" panose="02060503040505020203" pitchFamily="18" charset="0"/>
              </a:rPr>
              <a:t>when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9480551" y="4918253"/>
            <a:ext cx="1081087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after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5092758" y="4918255"/>
            <a:ext cx="1081087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000" b="1" dirty="0">
                <a:latin typeface="Chaparral Pro" panose="02060503040505020203" pitchFamily="18" charset="0"/>
              </a:rPr>
              <a:t>while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3579384" y="4918255"/>
            <a:ext cx="1081087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500" b="1" dirty="0">
                <a:latin typeface="Chaparral Pro" panose="02060503040505020203" pitchFamily="18" charset="0"/>
              </a:rPr>
              <a:t>because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8094081" y="3502048"/>
            <a:ext cx="1079500" cy="1008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where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2064545" y="3502048"/>
            <a:ext cx="1150937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000" b="1" dirty="0">
                <a:latin typeface="Chaparral Pro" panose="02060503040505020203" pitchFamily="18" charset="0"/>
              </a:rPr>
              <a:t>before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3598238" y="3502048"/>
            <a:ext cx="1081087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since</a:t>
            </a:r>
          </a:p>
        </p:txBody>
      </p:sp>
      <p:sp>
        <p:nvSpPr>
          <p:cNvPr id="23" name="Folded Corner 22"/>
          <p:cNvSpPr/>
          <p:nvPr/>
        </p:nvSpPr>
        <p:spPr>
          <a:xfrm>
            <a:off x="5086352" y="3502048"/>
            <a:ext cx="1081087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as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6634956" y="3502048"/>
            <a:ext cx="1079500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so that</a:t>
            </a:r>
          </a:p>
        </p:txBody>
      </p:sp>
      <p:sp>
        <p:nvSpPr>
          <p:cNvPr id="25" name="Folded Corner 24"/>
          <p:cNvSpPr/>
          <p:nvPr/>
        </p:nvSpPr>
        <p:spPr>
          <a:xfrm>
            <a:off x="6633370" y="4918253"/>
            <a:ext cx="1081087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1700" b="1" dirty="0">
                <a:latin typeface="Chaparral Pro" panose="02060503040505020203" pitchFamily="18" charset="0"/>
              </a:rPr>
              <a:t>as though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8092493" y="4918253"/>
            <a:ext cx="1081088" cy="1008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until</a:t>
            </a:r>
          </a:p>
        </p:txBody>
      </p:sp>
      <p:sp>
        <p:nvSpPr>
          <p:cNvPr id="27" name="Oval 26"/>
          <p:cNvSpPr/>
          <p:nvPr/>
        </p:nvSpPr>
        <p:spPr>
          <a:xfrm>
            <a:off x="1938047" y="1953498"/>
            <a:ext cx="3154710" cy="11525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400" b="1" dirty="0">
                <a:latin typeface="Chaparral Pro" panose="02060503040505020203" pitchFamily="18" charset="0"/>
              </a:rPr>
              <a:t>Conjunctions</a:t>
            </a:r>
            <a:r>
              <a:rPr lang="en-NZ" sz="1600" b="1" dirty="0">
                <a:latin typeface="Chaparral Pro" panose="02060503040505020203" pitchFamily="18" charset="0"/>
              </a:rPr>
              <a:t> 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4107639" y="344107"/>
            <a:ext cx="1079500" cy="10080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or</a:t>
            </a:r>
          </a:p>
        </p:txBody>
      </p:sp>
      <p:sp>
        <p:nvSpPr>
          <p:cNvPr id="4" name="Left Arrow 3"/>
          <p:cNvSpPr/>
          <p:nvPr/>
        </p:nvSpPr>
        <p:spPr>
          <a:xfrm>
            <a:off x="6286394" y="28153"/>
            <a:ext cx="4081630" cy="2264691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latin typeface="Chaparral Pro" panose="02060503040505020203" pitchFamily="18" charset="0"/>
              </a:rPr>
              <a:t>Examples of coordinating conjunctions </a:t>
            </a:r>
            <a:r>
              <a:rPr lang="en-NZ" sz="1600" dirty="0">
                <a:latin typeface="Chaparral Pro" panose="02060503040505020203" pitchFamily="18" charset="0"/>
              </a:rPr>
              <a:t>– these do not make  complex sentences and they usually only go in the middle of a sentence.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1752" y="2292845"/>
            <a:ext cx="5190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latin typeface="Chaparral Pro" panose="02060503040505020203" pitchFamily="18" charset="0"/>
              </a:rPr>
              <a:t>Some common conjunctions which build complex sentences (subordinating conjunctions) </a:t>
            </a:r>
          </a:p>
        </p:txBody>
      </p:sp>
      <p:sp>
        <p:nvSpPr>
          <p:cNvPr id="28" name="Folded Corner 27"/>
          <p:cNvSpPr/>
          <p:nvPr/>
        </p:nvSpPr>
        <p:spPr>
          <a:xfrm>
            <a:off x="5278140" y="364529"/>
            <a:ext cx="1079500" cy="100806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sz="2800" b="1" dirty="0">
                <a:latin typeface="Chaparral Pro" panose="02060503040505020203" pitchFamily="18" charset="0"/>
              </a:rPr>
              <a:t>so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331569" y="-54290"/>
            <a:ext cx="1285523" cy="617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400" b="1" dirty="0"/>
              <a:t>Page 76</a:t>
            </a:r>
          </a:p>
        </p:txBody>
      </p:sp>
    </p:spTree>
    <p:extLst>
      <p:ext uri="{BB962C8B-B14F-4D97-AF65-F5344CB8AC3E}">
        <p14:creationId xmlns:p14="http://schemas.microsoft.com/office/powerpoint/2010/main" val="87588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05004" y="64691"/>
            <a:ext cx="4658197" cy="792162"/>
            <a:chOff x="1514003" y="64691"/>
            <a:chExt cx="6062134" cy="1507064"/>
          </a:xfrm>
        </p:grpSpPr>
        <p:sp>
          <p:nvSpPr>
            <p:cNvPr id="4" name="Rounded Rectangle 3"/>
            <p:cNvSpPr/>
            <p:nvPr/>
          </p:nvSpPr>
          <p:spPr>
            <a:xfrm>
              <a:off x="1514003" y="64691"/>
              <a:ext cx="6062134" cy="150706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alliope MVB Regular"/>
                  <a:cs typeface="Calliope MVB Regular"/>
                </a:rPr>
                <a:t>I do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734139" y="289586"/>
              <a:ext cx="1354661" cy="11345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45451" y="370197"/>
              <a:ext cx="914391" cy="96520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0" y="2654981"/>
            <a:ext cx="8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The owl peered through the branches while he searched for prey.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038710" y="4623957"/>
            <a:ext cx="6745370" cy="1255682"/>
          </a:xfrm>
          <a:prstGeom prst="wedgeRoundRectCallout">
            <a:avLst>
              <a:gd name="adj1" fmla="val -38206"/>
              <a:gd name="adj2" fmla="val 1119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2800" dirty="0">
                <a:latin typeface="Chaparral Pro" panose="02060503040505020203" pitchFamily="18" charset="0"/>
              </a:rPr>
              <a:t>Think, pair, share: </a:t>
            </a:r>
          </a:p>
          <a:p>
            <a:pPr algn="ctr"/>
            <a:r>
              <a:rPr lang="en-NZ" sz="2800" dirty="0">
                <a:latin typeface="Chaparral Pro" panose="02060503040505020203" pitchFamily="18" charset="0"/>
              </a:rPr>
              <a:t>Can you find ‘sentence’ ‘conjunction’ ‘sentence’?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1" y="0"/>
            <a:ext cx="3717471" cy="24783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2560" y="2654980"/>
            <a:ext cx="7193280" cy="6001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>
                <a:solidFill>
                  <a:schemeClr val="tx1"/>
                </a:solidFill>
              </a:rPr>
              <a:t>The owl peered through the branches</a:t>
            </a:r>
          </a:p>
        </p:txBody>
      </p:sp>
      <p:sp>
        <p:nvSpPr>
          <p:cNvPr id="11" name="Diamond 10"/>
          <p:cNvSpPr/>
          <p:nvPr/>
        </p:nvSpPr>
        <p:spPr>
          <a:xfrm>
            <a:off x="8625840" y="2346960"/>
            <a:ext cx="1737360" cy="13258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chemeClr val="tx1"/>
                </a:solidFill>
              </a:rPr>
              <a:t>while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3999" y="3368040"/>
            <a:ext cx="4181004" cy="579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dirty="0">
                <a:solidFill>
                  <a:schemeClr val="tx1"/>
                </a:solidFill>
              </a:rPr>
              <a:t>he searched for prey</a:t>
            </a:r>
            <a:r>
              <a:rPr lang="en-N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3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752" y="2063845"/>
            <a:ext cx="4939048" cy="13619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>
                <a:latin typeface="Chaparral Pro"/>
                <a:cs typeface="Chaparral Pro"/>
              </a:rPr>
              <a:t>The owl sat motionless on the branch. </a:t>
            </a:r>
          </a:p>
          <a:p>
            <a:pPr marL="0" indent="0">
              <a:buNone/>
            </a:pPr>
            <a:endParaRPr lang="en-US" sz="4000" dirty="0">
              <a:latin typeface="Chaparral Pro"/>
              <a:cs typeface="Chaparral Pro"/>
            </a:endParaRPr>
          </a:p>
          <a:p>
            <a:pPr marL="0" indent="0" algn="ctr">
              <a:buNone/>
            </a:pPr>
            <a:endParaRPr lang="en-US" sz="4400" dirty="0">
              <a:latin typeface="Chaparral Pro"/>
              <a:cs typeface="Chaparral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11958" y="72267"/>
            <a:ext cx="6062134" cy="1507064"/>
            <a:chOff x="1387958" y="832128"/>
            <a:chExt cx="6062134" cy="1507064"/>
          </a:xfrm>
        </p:grpSpPr>
        <p:sp>
          <p:nvSpPr>
            <p:cNvPr id="4" name="Rounded Rectangle 3"/>
            <p:cNvSpPr/>
            <p:nvPr/>
          </p:nvSpPr>
          <p:spPr>
            <a:xfrm>
              <a:off x="1387958" y="832128"/>
              <a:ext cx="6062134" cy="1507064"/>
            </a:xfrm>
            <a:prstGeom prst="roundRect">
              <a:avLst/>
            </a:prstGeom>
            <a:solidFill>
              <a:srgbClr val="FF66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alliope MVB Regular"/>
                  <a:cs typeface="Calliope MVB Regular"/>
                </a:rPr>
                <a:t>     We  do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08094" y="1018386"/>
              <a:ext cx="1354661" cy="113453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8228" y="1119984"/>
              <a:ext cx="914391" cy="965201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77879" y="4713668"/>
            <a:ext cx="8682738" cy="1879816"/>
            <a:chOff x="-180975" y="333375"/>
            <a:chExt cx="9361488" cy="2447925"/>
          </a:xfrm>
        </p:grpSpPr>
        <p:sp>
          <p:nvSpPr>
            <p:cNvPr id="10" name="Folded Corner 9"/>
            <p:cNvSpPr/>
            <p:nvPr/>
          </p:nvSpPr>
          <p:spPr>
            <a:xfrm>
              <a:off x="3419475" y="333375"/>
              <a:ext cx="1081088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1400" b="1" dirty="0"/>
                <a:t>although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4570413" y="333375"/>
              <a:ext cx="1081087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000" b="1" dirty="0"/>
                <a:t>when</a:t>
              </a:r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8027988" y="333375"/>
              <a:ext cx="1081087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400" b="1" dirty="0"/>
                <a:t>after</a:t>
              </a:r>
            </a:p>
          </p:txBody>
        </p:sp>
        <p:sp>
          <p:nvSpPr>
            <p:cNvPr id="14" name="Folded Corner 13"/>
            <p:cNvSpPr/>
            <p:nvPr/>
          </p:nvSpPr>
          <p:spPr>
            <a:xfrm>
              <a:off x="6875463" y="333375"/>
              <a:ext cx="1081087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000" b="1" dirty="0"/>
                <a:t>while</a:t>
              </a: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5722938" y="333375"/>
              <a:ext cx="1081087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1500" b="1" dirty="0"/>
                <a:t>because</a:t>
              </a:r>
            </a:p>
          </p:txBody>
        </p:sp>
        <p:sp>
          <p:nvSpPr>
            <p:cNvPr id="16" name="Folded Corner 15"/>
            <p:cNvSpPr/>
            <p:nvPr/>
          </p:nvSpPr>
          <p:spPr>
            <a:xfrm>
              <a:off x="2268538" y="333375"/>
              <a:ext cx="1079500" cy="1008063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000" b="1" dirty="0"/>
                <a:t>where</a:t>
              </a:r>
            </a:p>
          </p:txBody>
        </p:sp>
        <p:sp>
          <p:nvSpPr>
            <p:cNvPr id="17" name="Folded Corner 16"/>
            <p:cNvSpPr/>
            <p:nvPr/>
          </p:nvSpPr>
          <p:spPr>
            <a:xfrm>
              <a:off x="2268538" y="1557338"/>
              <a:ext cx="1150937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000" b="1" dirty="0"/>
                <a:t>before</a:t>
              </a:r>
            </a:p>
          </p:txBody>
        </p:sp>
        <p:sp>
          <p:nvSpPr>
            <p:cNvPr id="18" name="Folded Corner 17"/>
            <p:cNvSpPr/>
            <p:nvPr/>
          </p:nvSpPr>
          <p:spPr>
            <a:xfrm>
              <a:off x="3490913" y="1557338"/>
              <a:ext cx="1081087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400" b="1" dirty="0"/>
                <a:t>since</a:t>
              </a:r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4643438" y="1557338"/>
              <a:ext cx="1081087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800" b="1" dirty="0"/>
                <a:t>as</a:t>
              </a:r>
            </a:p>
          </p:txBody>
        </p:sp>
        <p:sp>
          <p:nvSpPr>
            <p:cNvPr id="20" name="Folded Corner 19"/>
            <p:cNvSpPr/>
            <p:nvPr/>
          </p:nvSpPr>
          <p:spPr>
            <a:xfrm>
              <a:off x="5795963" y="1557338"/>
              <a:ext cx="1079500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800" b="1" dirty="0"/>
                <a:t>so that</a:t>
              </a:r>
            </a:p>
          </p:txBody>
        </p:sp>
        <p:sp>
          <p:nvSpPr>
            <p:cNvPr id="21" name="Folded Corner 20"/>
            <p:cNvSpPr/>
            <p:nvPr/>
          </p:nvSpPr>
          <p:spPr>
            <a:xfrm>
              <a:off x="6948488" y="1557338"/>
              <a:ext cx="1081087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1700" b="1" dirty="0"/>
                <a:t>As though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8099425" y="1557338"/>
              <a:ext cx="1081088" cy="1008062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2400" b="1" dirty="0"/>
                <a:t>until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-180975" y="1628775"/>
              <a:ext cx="2376488" cy="115252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NZ" sz="1600" b="1" dirty="0"/>
                <a:t>Conjunctions </a:t>
              </a:r>
            </a:p>
          </p:txBody>
        </p:sp>
      </p:grpSp>
      <p:sp>
        <p:nvSpPr>
          <p:cNvPr id="24" name="Rounded Rectangular Callout 23"/>
          <p:cNvSpPr/>
          <p:nvPr/>
        </p:nvSpPr>
        <p:spPr>
          <a:xfrm>
            <a:off x="5548167" y="3425786"/>
            <a:ext cx="4374011" cy="798485"/>
          </a:xfrm>
          <a:prstGeom prst="wedgeRoundRectCallout">
            <a:avLst>
              <a:gd name="adj1" fmla="val -53221"/>
              <a:gd name="adj2" fmla="val 737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>
                <a:latin typeface="Chaparral Pro" panose="02060503040505020203" pitchFamily="18" charset="0"/>
              </a:rPr>
              <a:t>Can you and your partner add a conjunction and tell us more about the owl?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247" y="2063844"/>
            <a:ext cx="3314293" cy="22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373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Calliope MVB Regular</vt:lpstr>
      <vt:lpstr>Chaparral Pro</vt:lpstr>
      <vt:lpstr>Office Theme</vt:lpstr>
      <vt:lpstr>Adding conjunctions to sentences to build complex sentences </vt:lpstr>
      <vt:lpstr>Compound and complex sentences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Self-check  </vt:lpstr>
      <vt:lpstr>PowerPoint Presentation</vt:lpstr>
      <vt:lpstr>PowerPoint Presentation</vt:lpstr>
      <vt:lpstr>PowerPoint Presentation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dempsey</dc:creator>
  <cp:lastModifiedBy>Druinie Perera</cp:lastModifiedBy>
  <cp:revision>2</cp:revision>
  <dcterms:created xsi:type="dcterms:W3CDTF">2015-05-24T23:54:05Z</dcterms:created>
  <dcterms:modified xsi:type="dcterms:W3CDTF">2019-06-10T04:00:35Z</dcterms:modified>
</cp:coreProperties>
</file>